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35" r:id="rId2"/>
    <p:sldMasterId id="2147483750" r:id="rId3"/>
    <p:sldMasterId id="2147483765" r:id="rId4"/>
    <p:sldMasterId id="2147483780" r:id="rId5"/>
    <p:sldMasterId id="2147483795" r:id="rId6"/>
  </p:sldMasterIdLst>
  <p:notesMasterIdLst>
    <p:notesMasterId r:id="rId19"/>
  </p:notesMasterIdLst>
  <p:handoutMasterIdLst>
    <p:handoutMasterId r:id="rId20"/>
  </p:handoutMasterIdLst>
  <p:sldIdLst>
    <p:sldId id="284" r:id="rId7"/>
    <p:sldId id="286" r:id="rId8"/>
    <p:sldId id="287" r:id="rId9"/>
    <p:sldId id="277" r:id="rId10"/>
    <p:sldId id="274" r:id="rId11"/>
    <p:sldId id="276" r:id="rId12"/>
    <p:sldId id="273" r:id="rId13"/>
    <p:sldId id="291" r:id="rId14"/>
    <p:sldId id="292" r:id="rId15"/>
    <p:sldId id="293" r:id="rId16"/>
    <p:sldId id="285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4127">
          <p15:clr>
            <a:srgbClr val="A4A3A4"/>
          </p15:clr>
        </p15:guide>
        <p15:guide id="4" pos="29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ia" initials="I" lastIdx="12" clrIdx="0"/>
  <p:cmAuthor id="2" name="Wing Yee Lui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E2C"/>
    <a:srgbClr val="FFFF00"/>
    <a:srgbClr val="B3FFBE"/>
    <a:srgbClr val="A1CAA1"/>
    <a:srgbClr val="000090"/>
    <a:srgbClr val="6F8C50"/>
    <a:srgbClr val="F1B015"/>
    <a:srgbClr val="0001FA"/>
    <a:srgbClr val="FFB267"/>
    <a:srgbClr val="C98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7972" autoAdjust="0"/>
    <p:restoredTop sz="86395" autoAdjust="0"/>
  </p:normalViewPr>
  <p:slideViewPr>
    <p:cSldViewPr snapToGrid="0" snapToObjects="1">
      <p:cViewPr varScale="1">
        <p:scale>
          <a:sx n="110" d="100"/>
          <a:sy n="110" d="100"/>
        </p:scale>
        <p:origin x="3216" y="168"/>
      </p:cViewPr>
      <p:guideLst>
        <p:guide orient="horz" pos="2160"/>
        <p:guide pos="2880"/>
        <p:guide orient="horz" pos="4127"/>
        <p:guide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EFCE7-C2BE-F94A-A65F-345C09A31B83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F992B8-61D8-4549-900E-2AF4FF09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676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EB91E-A534-C742-BECB-F85DA4818B45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E5F11-31D7-E64D-B127-F6FE55257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1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E5F11-31D7-E64D-B127-F6FE552579E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E5F11-31D7-E64D-B127-F6FE552579E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0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E5F11-31D7-E64D-B127-F6FE552579E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E5F11-31D7-E64D-B127-F6FE552579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Kong PhD Fellowship Scheme</a:t>
            </a:r>
            <a:endParaRPr lang="en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 in 2009 by the Research Grants Council (RGC), the Hong Kong PhD Fellowship Scheme (HKPFS)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Applicants seeking admission as a new full-time PhD student in a Hong Kong university, are eligible to apply. HKPF is awarded to those who demonstrate outstanding academic performance, exceptional research ability/potential, acute communication and interpersonal skills, and excellent leadership abilities.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 PhD Fellowships are granted in the 2021/22 academic year</a:t>
            </a:r>
            <a:r>
              <a:rPr lang="en-HK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H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Awardees will each be entitled to an annual stipend of HK$319,200 (approximately US$40,900) and annual conference and research-related travel allowances of HK$13,300</a:t>
            </a:r>
          </a:p>
          <a:p>
            <a:endParaRPr lang="en-HK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E5F11-31D7-E64D-B127-F6FE552579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97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9E5F11-31D7-E64D-B127-F6FE552579EE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6B440B-AA14-604B-A138-18372BD2E2DF}" type="datetime1">
              <a:rPr lang="en-HK" smtClean="0"/>
              <a:t>30/9/2020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E24E0EFE-EA3C-FB4C-B8B9-2BD79A1BF4BC}" type="datetime1">
              <a:rPr lang="en-HK" smtClean="0"/>
              <a:t>30/9/2020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32B8-FCA8-504B-A6A5-1D8BF6CCD0AC}" type="datetime1">
              <a:rPr lang="en-HK" smtClean="0"/>
              <a:t>30/9/2020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216-9457-714A-A9A6-EE0002608033}" type="datetime1">
              <a:rPr lang="en-HK" smtClean="0"/>
              <a:t>30/9/2020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D011-695F-A94F-8089-2D7303ADF18F}" type="datetime1">
              <a:rPr lang="en-HK" smtClean="0"/>
              <a:t>30/9/2020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C7CF-0AAD-4348-BD0A-CEC7A9D95029}" type="datetime1">
              <a:rPr lang="en-HK" smtClean="0"/>
              <a:t>30/9/2020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01A845-1925-5548-A995-5E98FCB4AE0F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5828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26E5-2826-F540-BB0E-0D8DEFCA45BE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01150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00D4D0D-E386-6B45-82C6-C70E60C19610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0046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1F4D6672-91E4-1543-8B15-0C65F3B0A0E3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04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D5A6-5755-1340-943C-E401627E9776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63874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4517-3DDB-594F-8CF7-FAF9F9565E11}" type="datetime1">
              <a:rPr lang="en-HK" smtClean="0"/>
              <a:t>30/9/2020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8E835-D221-6F46-AD2B-2C4BAD818A0A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713916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7000E-2D58-9A4A-A1DA-053628EE75D1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25370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6B8BD-9474-B841-BDCF-79D7A317AC00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5756324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5FC39958-7A36-8247-811C-900C8D810432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593239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6FF76BA0-7931-F24E-A26E-BB0297677D0C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845001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80E9D-FFC2-0B45-8D79-E9422E54305F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3344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59BD-E945-0941-92DC-06369C424162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12112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FD0CD-EAB3-0A47-B5AF-2E68874855D2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322897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BE218-9251-974B-8690-64D423637467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02891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A3D9462-4D36-454C-A489-824827E9872D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200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82738E8-F905-F14D-9479-89360C857905}" type="datetime1">
              <a:rPr lang="en-HK" smtClean="0"/>
              <a:t>30/9/2020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DD76-7E23-8C4F-9E2A-A0D9BB62EE5F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0842356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829C9E1-E8CF-DB46-BF1D-CC946DFC0E39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1465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B9B82CC-AF0D-1449-A72F-C99C8CBA7659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824065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232C6-5D75-9B4B-B76E-8DD0FD5285D0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23172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E0E6-1294-7E45-B7ED-7F5FF4D08667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016139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D8F1-CCF4-D44A-9511-2F2E7B65B2B1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962217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0CB20-FC26-AF46-8C52-EDC369B98908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1017881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46AD6806-C3F0-6641-B859-0F35C5373760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1695370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BB03D0FA-C561-4D40-BA45-D418439A39D0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8991519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9023C-CD5A-894C-9526-7C341692627D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27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3ECCAC8-4282-5A4E-BF17-5CC7E38E5E89}" type="datetime1">
              <a:rPr lang="en-HK" smtClean="0"/>
              <a:t>30/9/2020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2EB4F-B1E8-334C-AEA5-96A580918C8E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66063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397D-D98C-1540-9E34-921615F1D598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8133848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98473-7E06-694E-B0CE-827CD35B7010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61260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6B440B-AA14-604B-A138-18372BD2E2DF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919467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4517-3DDB-594F-8CF7-FAF9F9565E11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3247002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82738E8-F905-F14D-9479-89360C857905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792972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3ECCAC8-4282-5A4E-BF17-5CC7E38E5E89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5414112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EE7E-6FD4-6941-BBAE-CFD87CD4C1A5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719331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C4E3-F442-114B-8E28-4C29E6F0A32A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8708888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EEDD-38FC-B843-9C77-9812B4265EED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906661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EE7E-6FD4-6941-BBAE-CFD87CD4C1A5}" type="datetime1">
              <a:rPr lang="en-HK" smtClean="0"/>
              <a:t>30/9/2020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38F79-FFE9-3241-8BF4-8422ABA354B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548581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C478BD77-811F-3043-AA04-4DBEE426C439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97997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E24E0EFE-EA3C-FB4C-B8B9-2BD79A1BF4BC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3951235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32B8-FCA8-504B-A6A5-1D8BF6CCD0AC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06315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216-9457-714A-A9A6-EE000260803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44374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D011-695F-A94F-8089-2D7303ADF18F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399418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C7CF-0AAD-4348-BD0A-CEC7A9D95029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82066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6B440B-AA14-604B-A138-18372BD2E2DF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951122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4517-3DDB-594F-8CF7-FAF9F9565E11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4818478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82738E8-F905-F14D-9479-89360C857905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782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C4E3-F442-114B-8E28-4C29E6F0A32A}" type="datetime1">
              <a:rPr lang="en-HK" smtClean="0"/>
              <a:t>30/9/2020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3ECCAC8-4282-5A4E-BF17-5CC7E38E5E89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147796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EE7E-6FD4-6941-BBAE-CFD87CD4C1A5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8937919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C4E3-F442-114B-8E28-4C29E6F0A32A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6574429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EEDD-38FC-B843-9C77-9812B4265EED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246939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38F79-FFE9-3241-8BF4-8422ABA354B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5370279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C478BD77-811F-3043-AA04-4DBEE426C439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901195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E24E0EFE-EA3C-FB4C-B8B9-2BD79A1BF4BC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86095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32B8-FCA8-504B-A6A5-1D8BF6CCD0AC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317842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216-9457-714A-A9A6-EE000260803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6889253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D011-695F-A94F-8089-2D7303ADF18F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94474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EEDD-38FC-B843-9C77-9812B4265EED}" type="datetime1">
              <a:rPr lang="en-HK" smtClean="0"/>
              <a:t>30/9/2020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C7CF-0AAD-4348-BD0A-CEC7A9D95029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8360252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6B440B-AA14-604B-A138-18372BD2E2DF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035718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B4517-3DDB-594F-8CF7-FAF9F9565E11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75789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82738E8-F905-F14D-9479-89360C857905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50849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>
                  <a:solidFill>
                    <a:srgbClr val="FFFFFF"/>
                  </a:solidFill>
                  <a:latin typeface="Book Antiqua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7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3ECCAC8-4282-5A4E-BF17-5CC7E38E5E89}" type="datetime1">
              <a:rPr lang="en-HK" smtClean="0">
                <a:solidFill>
                  <a:srgbClr val="FFFFFF">
                    <a:lumMod val="50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50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801365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BEE7E-6FD4-6941-BBAE-CFD87CD4C1A5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0290641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4C4E3-F442-114B-8E28-4C29E6F0A32A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654319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EEDD-38FC-B843-9C77-9812B4265EED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3102400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38F79-FFE9-3241-8BF4-8422ABA354B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5668959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C478BD77-811F-3043-AA04-4DBEE426C439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817220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38F79-FFE9-3241-8BF4-8422ABA354B3}" type="datetime1">
              <a:rPr lang="en-HK" smtClean="0"/>
              <a:t>30/9/2020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srgbClr val="FFFFFF"/>
                </a:solidFill>
                <a:latin typeface="Book Antiqua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E24E0EFE-EA3C-FB4C-B8B9-2BD79A1BF4BC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233641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32B8-FCA8-504B-A6A5-1D8BF6CCD0AC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27739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DA216-9457-714A-A9A6-EE000260803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757481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6D011-695F-A94F-8089-2D7303ADF18F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72607873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rgbClr val="FFFFFF"/>
              </a:solidFill>
              <a:latin typeface="Book Antiqua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BC7CF-0AAD-4348-BD0A-CEC7A9D95029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94644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C478BD77-811F-3043-AA04-4DBEE426C439}" type="datetime1">
              <a:rPr lang="en-HK" smtClean="0"/>
              <a:t>30/9/2020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D79133D-B30F-8641-A07F-86F2AF0B4ED3}" type="datetime1">
              <a:rPr lang="en-HK" smtClean="0"/>
              <a:t>30/9/2020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84B71FF-A0B9-CF4F-A35E-66E3D5420908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62113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3C4A904-B304-BB47-88EB-0EAF6203DA05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933250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D79133D-B30F-8641-A07F-86F2AF0B4ED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50312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D79133D-B30F-8641-A07F-86F2AF0B4ED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53348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D79133D-B30F-8641-A07F-86F2AF0B4ED3}" type="datetime1">
              <a:rPr lang="en-HK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30/9/2020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65000"/>
                  </a:srgbClr>
                </a:solidFill>
                <a:latin typeface="Book Antiqua"/>
              </a:rPr>
              <a:t>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>
                <a:solidFill>
                  <a:srgbClr val="FFFFFF">
                    <a:lumMod val="65000"/>
                  </a:srgbClr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FFFFFF">
                  <a:lumMod val="65000"/>
                </a:srgbClr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90076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.tiff"/><Relationship Id="rId12" Type="http://schemas.openxmlformats.org/officeDocument/2006/relationships/image" Target="../media/image8.tif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7.tiff"/><Relationship Id="rId5" Type="http://schemas.openxmlformats.org/officeDocument/2006/relationships/image" Target="../media/image2.jpeg"/><Relationship Id="rId10" Type="http://schemas.openxmlformats.org/officeDocument/2006/relationships/image" Target="../media/image6.tif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tif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tiff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5.tiff"/><Relationship Id="rId4" Type="http://schemas.openxmlformats.org/officeDocument/2006/relationships/image" Target="../media/image2.jpeg"/><Relationship Id="rId9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5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tif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1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tiff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tif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tif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tiff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tiff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AEF00-7DCE-5342-9858-4733EC2465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2221582" cy="1477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1FAD96-F1F0-274B-9BC1-0DD32DD8F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0278" y="247377"/>
            <a:ext cx="2403835" cy="16192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5A36CC-5226-F649-AE2B-B48DC966EA1E}"/>
              </a:ext>
            </a:extLst>
          </p:cNvPr>
          <p:cNvSpPr/>
          <p:nvPr/>
        </p:nvSpPr>
        <p:spPr>
          <a:xfrm>
            <a:off x="371973" y="2395521"/>
            <a:ext cx="85393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3600" b="1" dirty="0">
                <a:solidFill>
                  <a:srgbClr val="FFFF00"/>
                </a:solidFill>
                <a:latin typeface="+mj-lt"/>
              </a:rPr>
              <a:t>Research Postgraduate (RPg) Education</a:t>
            </a:r>
            <a:endParaRPr lang="en-HK" sz="3600" dirty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en-HK" sz="3600" b="1" dirty="0">
                <a:solidFill>
                  <a:srgbClr val="FFFF00"/>
                </a:solidFill>
                <a:latin typeface="+mj-lt"/>
              </a:rPr>
              <a:t>@ HKU</a:t>
            </a:r>
          </a:p>
          <a:p>
            <a:pPr algn="ctr"/>
            <a:r>
              <a:rPr lang="en-HK" sz="3600" b="1" dirty="0">
                <a:solidFill>
                  <a:srgbClr val="FFFF00"/>
                </a:solidFill>
                <a:latin typeface="+mj-lt"/>
              </a:rPr>
              <a:t>@Faculty of Science</a:t>
            </a:r>
          </a:p>
          <a:p>
            <a:pPr algn="ctr"/>
            <a:endParaRPr lang="en-HK" sz="3600" dirty="0">
              <a:solidFill>
                <a:srgbClr val="FFFF00"/>
              </a:solidFill>
              <a:latin typeface="+mj-lt"/>
            </a:endParaRPr>
          </a:p>
          <a:p>
            <a:endParaRPr lang="en-HK" dirty="0">
              <a:latin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1E89A88-1AF0-B64B-87BC-349335FE10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65" y="5773338"/>
            <a:ext cx="896168" cy="1008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51757-296E-DE45-BBA5-2F30CE9EC7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5911" y="5302966"/>
            <a:ext cx="2603890" cy="155503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C1A1991-450F-0B47-9A02-60D466B114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9801" y="5302966"/>
            <a:ext cx="2336800" cy="1555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0A0D88-11BD-3E4D-875E-C865FE12DFC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487"/>
          <a:stretch/>
        </p:blipFill>
        <p:spPr>
          <a:xfrm>
            <a:off x="7075624" y="5302966"/>
            <a:ext cx="2068376" cy="155503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5039482-3EF5-7340-A4B3-A234FEE6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6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4"/>
    </mc:Choice>
    <mc:Fallback>
      <p:transition spd="slow" advTm="1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FF002-2FE7-D942-9F69-D9C130356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2221582" cy="1477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6D7205-8A38-1E4D-8BB7-576B6AB38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0278" y="247377"/>
            <a:ext cx="2403835" cy="1619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565B89-03A6-254D-9317-5A9F6E32F1A9}"/>
              </a:ext>
            </a:extLst>
          </p:cNvPr>
          <p:cNvSpPr/>
          <p:nvPr/>
        </p:nvSpPr>
        <p:spPr>
          <a:xfrm>
            <a:off x="3060240" y="2539542"/>
            <a:ext cx="353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4000" b="1" dirty="0">
                <a:solidFill>
                  <a:srgbClr val="FFFF00"/>
                </a:solidFill>
                <a:latin typeface="+mj-lt"/>
              </a:rPr>
              <a:t>Application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DCCCD7-FDF8-844D-A670-2EDC7F06C1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487"/>
          <a:stretch/>
        </p:blipFill>
        <p:spPr>
          <a:xfrm>
            <a:off x="6591119" y="4938709"/>
            <a:ext cx="2552881" cy="1919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922F4-5C5C-3A4E-9EDB-416E99152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1669" y="3816458"/>
            <a:ext cx="2651760" cy="1764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9A60-8CA0-944F-81C1-872D7599BD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65" y="5773338"/>
            <a:ext cx="896168" cy="10081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F853C8-27D7-5340-AE08-9EF443D98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7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3"/>
    </mc:Choice>
    <mc:Fallback>
      <p:transition spd="slow" advTm="5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97330" y="333571"/>
            <a:ext cx="881966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269E76-E143-2149-8881-0FB58E827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91" y="1095251"/>
            <a:ext cx="7763141" cy="5181618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36216C1-C905-C041-B738-0BB8145A6ECC}"/>
              </a:ext>
            </a:extLst>
          </p:cNvPr>
          <p:cNvSpPr/>
          <p:nvPr/>
        </p:nvSpPr>
        <p:spPr>
          <a:xfrm>
            <a:off x="2841723" y="191982"/>
            <a:ext cx="3530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4000" b="1" dirty="0">
                <a:solidFill>
                  <a:srgbClr val="FFFF00"/>
                </a:solidFill>
                <a:latin typeface="+mj-lt"/>
              </a:rPr>
              <a:t>Application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728529" y="5907537"/>
            <a:ext cx="776314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  https://</a:t>
            </a:r>
            <a:r>
              <a:rPr lang="en-US" dirty="0" err="1"/>
              <a:t>www.gradsch.hku.hk</a:t>
            </a:r>
            <a:r>
              <a:rPr lang="en-US" dirty="0"/>
              <a:t>/</a:t>
            </a:r>
            <a:r>
              <a:rPr lang="en-US" dirty="0" err="1"/>
              <a:t>gradsch</a:t>
            </a:r>
            <a:r>
              <a:rPr lang="en-US" dirty="0"/>
              <a:t>/</a:t>
            </a:r>
            <a:r>
              <a:rPr lang="en-US" dirty="0" err="1"/>
              <a:t>programmes</a:t>
            </a:r>
            <a:r>
              <a:rPr lang="en-US" dirty="0"/>
              <a:t>/area-of-interest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60AF8D-AAC5-9F49-A177-6FE34C31A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687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9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22"/>
    </mc:Choice>
    <mc:Fallback>
      <p:transition spd="slow" advTm="3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447256-D714-E74A-8AFC-9A3E42C936A9}"/>
              </a:ext>
            </a:extLst>
          </p:cNvPr>
          <p:cNvSpPr/>
          <p:nvPr/>
        </p:nvSpPr>
        <p:spPr>
          <a:xfrm>
            <a:off x="2361964" y="333872"/>
            <a:ext cx="4565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4000" b="1" dirty="0">
                <a:solidFill>
                  <a:srgbClr val="FFFF00"/>
                </a:solidFill>
                <a:latin typeface="+mj-lt"/>
              </a:rPr>
              <a:t>Application Dates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BA5F3B-A9C6-F74A-A85D-79D9BFCC5903}"/>
              </a:ext>
            </a:extLst>
          </p:cNvPr>
          <p:cNvSpPr/>
          <p:nvPr/>
        </p:nvSpPr>
        <p:spPr>
          <a:xfrm>
            <a:off x="662152" y="333872"/>
            <a:ext cx="8481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HK" dirty="0"/>
            </a:br>
            <a:endParaRPr lang="en-HK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092865"/>
              </p:ext>
            </p:extLst>
          </p:nvPr>
        </p:nvGraphicFramePr>
        <p:xfrm>
          <a:off x="1193030" y="1397000"/>
          <a:ext cx="7250546" cy="4800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74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Application</a:t>
                      </a:r>
                      <a:r>
                        <a:rPr lang="en-US" sz="1400" b="1" baseline="0" dirty="0"/>
                        <a:t> Dates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HKU Presidential PhD Scholarship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(HKU-PS) *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Candidates who are nominated by HKU to the Research Grants Council to compete for the Hong Kong PhD Fellowship (HKPF) Scheme will be considered for HKU-PS. Separate application for HKU-PS is not required.</a:t>
                      </a:r>
                    </a:p>
                    <a:p>
                      <a:endParaRPr lang="en-US" sz="1400" b="0" dirty="0"/>
                    </a:p>
                    <a:p>
                      <a:r>
                        <a:rPr lang="en-US" sz="1400" b="0" dirty="0"/>
                        <a:t>Please see below for the application deadline for HKPF.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138">
                <a:tc>
                  <a:txBody>
                    <a:bodyPr/>
                    <a:lstStyle/>
                    <a:p>
                      <a:r>
                        <a:rPr lang="en-US" sz="1400" b="1" dirty="0"/>
                        <a:t>Hong Kong PhD Fellowship (HKPF) Scheme *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sng" dirty="0"/>
                        <a:t>Initial</a:t>
                      </a:r>
                      <a:r>
                        <a:rPr lang="en-US" sz="1400" b="0" u="sng" baseline="0" dirty="0"/>
                        <a:t> </a:t>
                      </a:r>
                      <a:r>
                        <a:rPr lang="en-US" sz="1400" b="0" u="sng" dirty="0"/>
                        <a:t>Application </a:t>
                      </a:r>
                      <a:r>
                        <a:rPr lang="en-US" sz="1400" u="sng" dirty="0"/>
                        <a:t>to Research Grants Council (RGC):</a:t>
                      </a:r>
                    </a:p>
                    <a:p>
                      <a:r>
                        <a:rPr lang="en-US" sz="1400" dirty="0"/>
                        <a:t>September 1, 2020 (HKT 12:00 </a:t>
                      </a:r>
                      <a:r>
                        <a:rPr lang="en-US" sz="1400" dirty="0" err="1"/>
                        <a:t>nn</a:t>
                      </a:r>
                      <a:r>
                        <a:rPr lang="en-US" sz="1400" dirty="0"/>
                        <a:t> or GMT +8 hours) 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1" dirty="0"/>
                        <a:t>December</a:t>
                      </a:r>
                      <a:r>
                        <a:rPr lang="en-US" sz="1400" b="1" baseline="0" dirty="0"/>
                        <a:t> 1</a:t>
                      </a:r>
                      <a:r>
                        <a:rPr lang="en-US" sz="1400" b="1" dirty="0"/>
                        <a:t>, 2020 (HKT 12:00 or GMT +8 hours)</a:t>
                      </a:r>
                    </a:p>
                    <a:p>
                      <a:endParaRPr lang="en-US" sz="1400" dirty="0"/>
                    </a:p>
                    <a:p>
                      <a:r>
                        <a:rPr lang="en-US" sz="1400" u="sng" dirty="0"/>
                        <a:t>Full Application to HKU:</a:t>
                      </a:r>
                    </a:p>
                    <a:p>
                      <a:r>
                        <a:rPr lang="en-US" sz="1400" dirty="0"/>
                        <a:t>September 1, 2020</a:t>
                      </a:r>
                      <a:r>
                        <a:rPr lang="mr-IN" sz="1400" dirty="0"/>
                        <a:t>–</a:t>
                      </a:r>
                      <a:r>
                        <a:rPr lang="en-US" sz="1400" dirty="0"/>
                        <a:t> </a:t>
                      </a:r>
                      <a:r>
                        <a:rPr lang="en-US" sz="1400" b="1" dirty="0"/>
                        <a:t>December</a:t>
                      </a:r>
                      <a:r>
                        <a:rPr lang="en-US" sz="1400" b="1" baseline="0" dirty="0"/>
                        <a:t> 1</a:t>
                      </a:r>
                      <a:r>
                        <a:rPr lang="en-US" sz="1400" b="1" dirty="0"/>
                        <a:t>, 2020 (HKT 23:59 or GMT +8 hours)</a:t>
                      </a:r>
                    </a:p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Main Round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December</a:t>
                      </a:r>
                      <a:r>
                        <a:rPr lang="en-US" sz="1400" b="1" baseline="0" dirty="0"/>
                        <a:t> 1</a:t>
                      </a:r>
                      <a:r>
                        <a:rPr lang="en-US" sz="1400" b="1" dirty="0"/>
                        <a:t>, 2020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1</a:t>
                      </a:r>
                      <a:r>
                        <a:rPr lang="en-US" sz="1400" b="1" baseline="30000" dirty="0"/>
                        <a:t>st</a:t>
                      </a:r>
                      <a:r>
                        <a:rPr lang="en-US" sz="1400" b="1" dirty="0"/>
                        <a:t> Clearing</a:t>
                      </a:r>
                      <a:r>
                        <a:rPr lang="en-US" sz="1400" b="1" baseline="0" dirty="0"/>
                        <a:t> Round</a:t>
                      </a:r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/>
                        <a:t>April 30</a:t>
                      </a:r>
                      <a:r>
                        <a:rPr lang="en-US" sz="1400" b="1" dirty="0"/>
                        <a:t>, 2021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2</a:t>
                      </a:r>
                      <a:r>
                        <a:rPr lang="en-US" sz="1400" b="1" baseline="30000" dirty="0"/>
                        <a:t>nd</a:t>
                      </a:r>
                      <a:r>
                        <a:rPr lang="en-US" sz="1400" b="1" dirty="0"/>
                        <a:t> Clearing</a:t>
                      </a:r>
                      <a:r>
                        <a:rPr lang="en-US" sz="1400" b="1" baseline="0" dirty="0"/>
                        <a:t> Round</a:t>
                      </a:r>
                      <a:endParaRPr lang="en-US" sz="1400" b="1" dirty="0"/>
                    </a:p>
                    <a:p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/>
                        <a:t>August 31</a:t>
                      </a:r>
                      <a:r>
                        <a:rPr lang="en-US" sz="1400" b="1" dirty="0"/>
                        <a:t>, 2021 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ACFE76-9470-5944-A519-70E11F474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4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21"/>
    </mc:Choice>
    <mc:Fallback>
      <p:transition spd="slow" advTm="3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97330" y="215033"/>
            <a:ext cx="881966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F77C9-301B-4148-A873-7DF005E0091F}"/>
              </a:ext>
            </a:extLst>
          </p:cNvPr>
          <p:cNvSpPr/>
          <p:nvPr/>
        </p:nvSpPr>
        <p:spPr>
          <a:xfrm>
            <a:off x="432462" y="1282277"/>
            <a:ext cx="706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3200" b="1" u="sng" dirty="0">
                <a:solidFill>
                  <a:srgbClr val="FFFF00"/>
                </a:solidFill>
              </a:rPr>
              <a:t>MPhil</a:t>
            </a:r>
            <a:r>
              <a:rPr lang="en-HK" sz="3200" b="1" dirty="0">
                <a:solidFill>
                  <a:srgbClr val="FF0000"/>
                </a:solidFill>
              </a:rPr>
              <a:t> </a:t>
            </a:r>
            <a:r>
              <a:rPr lang="en-HK" sz="3200" b="1" dirty="0">
                <a:solidFill>
                  <a:srgbClr val="FFFF00"/>
                </a:solidFill>
              </a:rPr>
              <a:t>and PhD Studies @ HKU</a:t>
            </a:r>
            <a:r>
              <a:rPr lang="en-HK" b="1" i="1" dirty="0"/>
              <a:t> </a:t>
            </a:r>
            <a:endParaRPr lang="en-HK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31A50A1-655E-4243-99C9-ADDE3784C0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767370"/>
              </p:ext>
            </p:extLst>
          </p:nvPr>
        </p:nvGraphicFramePr>
        <p:xfrm>
          <a:off x="1100510" y="1882692"/>
          <a:ext cx="6647544" cy="342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9487">
                  <a:extLst>
                    <a:ext uri="{9D8B030D-6E8A-4147-A177-3AD203B41FA5}">
                      <a16:colId xmlns:a16="http://schemas.microsoft.com/office/drawing/2014/main" val="3646649918"/>
                    </a:ext>
                  </a:extLst>
                </a:gridCol>
                <a:gridCol w="1378857">
                  <a:extLst>
                    <a:ext uri="{9D8B030D-6E8A-4147-A177-3AD203B41FA5}">
                      <a16:colId xmlns:a16="http://schemas.microsoft.com/office/drawing/2014/main" val="590721136"/>
                    </a:ext>
                  </a:extLst>
                </a:gridCol>
                <a:gridCol w="1973943">
                  <a:extLst>
                    <a:ext uri="{9D8B030D-6E8A-4147-A177-3AD203B41FA5}">
                      <a16:colId xmlns:a16="http://schemas.microsoft.com/office/drawing/2014/main" val="3553807354"/>
                    </a:ext>
                  </a:extLst>
                </a:gridCol>
                <a:gridCol w="1785257">
                  <a:extLst>
                    <a:ext uri="{9D8B030D-6E8A-4147-A177-3AD203B41FA5}">
                      <a16:colId xmlns:a16="http://schemas.microsoft.com/office/drawing/2014/main" val="1773349287"/>
                    </a:ext>
                  </a:extLst>
                </a:gridCol>
              </a:tblGrid>
              <a:tr h="1014641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Full-time (Year)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Part-time (Year)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05949"/>
                  </a:ext>
                </a:extLst>
              </a:tr>
              <a:tr h="536161">
                <a:tc gridSpan="2">
                  <a:txBody>
                    <a:bodyPr/>
                    <a:lstStyle/>
                    <a:p>
                      <a:r>
                        <a:rPr lang="en-US" sz="2400" b="1" dirty="0"/>
                        <a:t>MPhil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276439"/>
                  </a:ext>
                </a:extLst>
              </a:tr>
              <a:tr h="856375">
                <a:tc rowSpan="2"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PhD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*3-year PhD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4.5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10602"/>
                  </a:ext>
                </a:extLst>
              </a:tr>
              <a:tr h="1014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4-year</a:t>
                      </a:r>
                    </a:p>
                    <a:p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PhD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671925"/>
                  </a:ext>
                </a:extLst>
              </a:tr>
            </a:tbl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5FBAA33E-2182-E341-A7FC-43C10F243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5" y="5773338"/>
            <a:ext cx="896168" cy="10081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F4A021-E516-1B46-8858-2AAB3379B957}"/>
              </a:ext>
            </a:extLst>
          </p:cNvPr>
          <p:cNvSpPr/>
          <p:nvPr/>
        </p:nvSpPr>
        <p:spPr>
          <a:xfrm>
            <a:off x="1100509" y="4761575"/>
            <a:ext cx="8056551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HK" dirty="0">
                <a:latin typeface="Arial" panose="020B0604020202020204" pitchFamily="34" charset="0"/>
              </a:rPr>
            </a:br>
            <a:endParaRPr lang="en-HK" sz="2200" dirty="0">
              <a:latin typeface="Arial" panose="020B0604020202020204" pitchFamily="34" charset="0"/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Admission Requirement for MPhil:</a:t>
            </a:r>
            <a:endParaRPr lang="en-HK" sz="2200" dirty="0">
              <a:solidFill>
                <a:srgbClr val="FFFF00"/>
              </a:solidFill>
            </a:endParaRPr>
          </a:p>
          <a:p>
            <a:r>
              <a:rPr lang="en-HK" sz="2200" dirty="0">
                <a:solidFill>
                  <a:srgbClr val="FFFFFF"/>
                </a:solidFill>
              </a:rPr>
              <a:t>Bachelor’s degree with honours from HKU or comparable institution </a:t>
            </a:r>
            <a:endParaRPr lang="en-HK" sz="22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462" y="242749"/>
            <a:ext cx="75599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3200" b="1" dirty="0">
                <a:solidFill>
                  <a:srgbClr val="FFFF00"/>
                </a:solidFill>
              </a:rPr>
              <a:t>Student Enrolment@ HKU </a:t>
            </a:r>
            <a:endParaRPr lang="en-HK" sz="3200" dirty="0">
              <a:solidFill>
                <a:srgbClr val="FFFF00"/>
              </a:solidFill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 </a:t>
            </a:r>
            <a:r>
              <a:rPr lang="en-HK" sz="2200" dirty="0">
                <a:solidFill>
                  <a:srgbClr val="FFFFFF"/>
                </a:solidFill>
              </a:rPr>
              <a:t>Research postgraduate (RPg) students: ~3K (~10%)</a:t>
            </a:r>
            <a:r>
              <a:rPr lang="en-HK" sz="2000" dirty="0">
                <a:solidFill>
                  <a:srgbClr val="FFFFFF"/>
                </a:solidFill>
              </a:rPr>
              <a:t> 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566A067-338F-1C4B-833D-1B7F3DFA6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9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470"/>
    </mc:Choice>
    <mc:Fallback>
      <p:transition spd="slow" advTm="4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67374B24-E72B-C34D-B861-F878BB8BB908}"/>
              </a:ext>
            </a:extLst>
          </p:cNvPr>
          <p:cNvSpPr/>
          <p:nvPr/>
        </p:nvSpPr>
        <p:spPr>
          <a:xfrm>
            <a:off x="197330" y="215033"/>
            <a:ext cx="881966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28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1600" b="1" dirty="0">
              <a:solidFill>
                <a:srgbClr val="FFFFFF"/>
              </a:solidFill>
              <a:latin typeface="Book Antiqua"/>
              <a:cs typeface="Book Antiqua"/>
            </a:endParaRPr>
          </a:p>
          <a:p>
            <a:pPr algn="ctr"/>
            <a:endParaRPr lang="en-US" sz="1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F78FC2-8FD3-C341-AB73-575AA13A80F6}"/>
              </a:ext>
            </a:extLst>
          </p:cNvPr>
          <p:cNvSpPr/>
          <p:nvPr/>
        </p:nvSpPr>
        <p:spPr>
          <a:xfrm>
            <a:off x="432462" y="394206"/>
            <a:ext cx="706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3200" b="1" dirty="0">
                <a:solidFill>
                  <a:srgbClr val="FFFF00"/>
                </a:solidFill>
              </a:rPr>
              <a:t>MPhil and </a:t>
            </a:r>
            <a:r>
              <a:rPr lang="en-HK" sz="3200" b="1" u="sng" dirty="0">
                <a:solidFill>
                  <a:srgbClr val="FFFF00"/>
                </a:solidFill>
              </a:rPr>
              <a:t>PhD</a:t>
            </a:r>
            <a:r>
              <a:rPr lang="en-HK" sz="3200" b="1" dirty="0">
                <a:solidFill>
                  <a:srgbClr val="FFFF00"/>
                </a:solidFill>
              </a:rPr>
              <a:t> Studies @ HKU</a:t>
            </a:r>
            <a:r>
              <a:rPr lang="en-HK" b="1" dirty="0"/>
              <a:t> </a:t>
            </a:r>
            <a:endParaRPr lang="en-HK" dirty="0"/>
          </a:p>
        </p:txBody>
      </p:sp>
      <p:graphicFrame>
        <p:nvGraphicFramePr>
          <p:cNvPr id="55" name="Table 54">
            <a:extLst>
              <a:ext uri="{FF2B5EF4-FFF2-40B4-BE49-F238E27FC236}">
                <a16:creationId xmlns:a16="http://schemas.microsoft.com/office/drawing/2014/main" id="{D7F6C151-4D1D-B34D-9A8C-F22235760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368464"/>
              </p:ext>
            </p:extLst>
          </p:nvPr>
        </p:nvGraphicFramePr>
        <p:xfrm>
          <a:off x="1100509" y="1158154"/>
          <a:ext cx="6637711" cy="342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654">
                  <a:extLst>
                    <a:ext uri="{9D8B030D-6E8A-4147-A177-3AD203B41FA5}">
                      <a16:colId xmlns:a16="http://schemas.microsoft.com/office/drawing/2014/main" val="3646649918"/>
                    </a:ext>
                  </a:extLst>
                </a:gridCol>
                <a:gridCol w="1378857">
                  <a:extLst>
                    <a:ext uri="{9D8B030D-6E8A-4147-A177-3AD203B41FA5}">
                      <a16:colId xmlns:a16="http://schemas.microsoft.com/office/drawing/2014/main" val="590721136"/>
                    </a:ext>
                  </a:extLst>
                </a:gridCol>
                <a:gridCol w="1973943">
                  <a:extLst>
                    <a:ext uri="{9D8B030D-6E8A-4147-A177-3AD203B41FA5}">
                      <a16:colId xmlns:a16="http://schemas.microsoft.com/office/drawing/2014/main" val="3553807354"/>
                    </a:ext>
                  </a:extLst>
                </a:gridCol>
                <a:gridCol w="1785257">
                  <a:extLst>
                    <a:ext uri="{9D8B030D-6E8A-4147-A177-3AD203B41FA5}">
                      <a16:colId xmlns:a16="http://schemas.microsoft.com/office/drawing/2014/main" val="1773349287"/>
                    </a:ext>
                  </a:extLst>
                </a:gridCol>
              </a:tblGrid>
              <a:tr h="1014641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Full-time (Year)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Part-time (Year)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05949"/>
                  </a:ext>
                </a:extLst>
              </a:tr>
              <a:tr h="536161"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MPhil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276439"/>
                  </a:ext>
                </a:extLst>
              </a:tr>
              <a:tr h="856375">
                <a:tc rowSpan="2"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PhD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*3-year PhD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4.5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10602"/>
                  </a:ext>
                </a:extLst>
              </a:tr>
              <a:tr h="1014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4-year</a:t>
                      </a:r>
                    </a:p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PhD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671925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44545984-C4C4-844B-9A53-12F2F94A6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65" y="5773338"/>
            <a:ext cx="896168" cy="100818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5F39B81-646B-E349-90FB-3EC67ECD4BDC}"/>
              </a:ext>
            </a:extLst>
          </p:cNvPr>
          <p:cNvSpPr/>
          <p:nvPr/>
        </p:nvSpPr>
        <p:spPr>
          <a:xfrm>
            <a:off x="1100509" y="4042316"/>
            <a:ext cx="805655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HK" dirty="0">
                <a:latin typeface="Arial" panose="020B0604020202020204" pitchFamily="34" charset="0"/>
              </a:rPr>
            </a:br>
            <a:endParaRPr lang="en-HK" sz="2200" dirty="0">
              <a:latin typeface="Arial" panose="020B0604020202020204" pitchFamily="34" charset="0"/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Admission Requirement for PhD:</a:t>
            </a:r>
            <a:br>
              <a:rPr lang="en-HK" sz="2200" dirty="0">
                <a:solidFill>
                  <a:srgbClr val="FFFF00"/>
                </a:solidFill>
              </a:rPr>
            </a:br>
            <a:r>
              <a:rPr lang="en-HK" sz="2200" dirty="0">
                <a:solidFill>
                  <a:schemeClr val="bg1"/>
                </a:solidFill>
              </a:rPr>
              <a:t>Bachelor’s degree (1st class Hons), </a:t>
            </a:r>
          </a:p>
          <a:p>
            <a:r>
              <a:rPr lang="en-HK" sz="2200" dirty="0">
                <a:solidFill>
                  <a:schemeClr val="bg1"/>
                </a:solidFill>
              </a:rPr>
              <a:t>Bachelor’s degree (Hons) plus taught Master’s degree, or</a:t>
            </a:r>
          </a:p>
          <a:p>
            <a:r>
              <a:rPr lang="en-HK" sz="2200" dirty="0">
                <a:solidFill>
                  <a:schemeClr val="bg1"/>
                </a:solidFill>
              </a:rPr>
              <a:t>Bachelor’s degree (Hons) plus MPhil* </a:t>
            </a:r>
          </a:p>
          <a:p>
            <a:r>
              <a:rPr lang="en-HK" sz="2200" dirty="0">
                <a:solidFill>
                  <a:srgbClr val="FFFFFF"/>
                </a:solidFill>
              </a:rPr>
              <a:t>from HKU or comparable institution</a:t>
            </a:r>
            <a:r>
              <a:rPr lang="en-HK" sz="2200" b="1" dirty="0">
                <a:solidFill>
                  <a:srgbClr val="FFFFFF"/>
                </a:solidFill>
              </a:rPr>
              <a:t> </a:t>
            </a:r>
            <a:endParaRPr lang="en-HK" sz="2200" dirty="0">
              <a:solidFill>
                <a:srgbClr val="FFFFFF"/>
              </a:solidFill>
            </a:endParaRPr>
          </a:p>
          <a:p>
            <a:endParaRPr lang="en-HK" sz="2200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1EB855-8216-D34D-853F-D64F196BD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26875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52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97"/>
    </mc:Choice>
    <mc:Fallback>
      <p:transition spd="slow" advTm="2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0B8DEE-CC22-1C4D-9B99-3D09BF4CD697}"/>
              </a:ext>
            </a:extLst>
          </p:cNvPr>
          <p:cNvSpPr/>
          <p:nvPr/>
        </p:nvSpPr>
        <p:spPr>
          <a:xfrm>
            <a:off x="209005" y="344446"/>
            <a:ext cx="798826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3200" b="1" dirty="0">
                <a:solidFill>
                  <a:srgbClr val="FFFB00"/>
                </a:solidFill>
                <a:latin typeface="+mj-lt"/>
              </a:rPr>
              <a:t>Funding RPg Education @ HKU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CC221-3AD5-F74E-9066-7E1472840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36" y="5520872"/>
            <a:ext cx="2038951" cy="1180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7DD00E-5D3B-3B49-961B-0CA92CBFA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542" y="1712024"/>
            <a:ext cx="4981071" cy="12679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841521" y="3463973"/>
            <a:ext cx="3121358" cy="1816433"/>
            <a:chOff x="6133353" y="2921160"/>
            <a:chExt cx="3064526" cy="175233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BED5304-A4CA-7747-B844-F5FECF3D0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33353" y="2921160"/>
              <a:ext cx="2987762" cy="1752335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60EF91D-AD76-194C-AE32-6084A82EDB0D}"/>
                </a:ext>
              </a:extLst>
            </p:cNvPr>
            <p:cNvSpPr/>
            <p:nvPr/>
          </p:nvSpPr>
          <p:spPr>
            <a:xfrm>
              <a:off x="7032609" y="3050668"/>
              <a:ext cx="2165270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HK" sz="2400" b="1" dirty="0">
                  <a:solidFill>
                    <a:srgbClr val="284E2C"/>
                  </a:solidFill>
                </a:rPr>
                <a:t>Postgraduate </a:t>
              </a:r>
            </a:p>
            <a:p>
              <a:r>
                <a:rPr lang="en-HK" sz="2400" b="1" dirty="0">
                  <a:solidFill>
                    <a:srgbClr val="284E2C"/>
                  </a:solidFill>
                </a:rPr>
                <a:t>Scholarship </a:t>
              </a:r>
            </a:p>
            <a:p>
              <a:r>
                <a:rPr lang="en-HK" sz="2400" b="1" dirty="0">
                  <a:solidFill>
                    <a:srgbClr val="284E2C"/>
                  </a:solidFill>
                </a:rPr>
                <a:t>(PGS)</a:t>
              </a:r>
              <a:endParaRPr lang="en-HK" sz="2400" dirty="0">
                <a:solidFill>
                  <a:srgbClr val="284E2C"/>
                </a:solidFill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8DA076F-F118-1348-8FF3-64852D8C3123}"/>
              </a:ext>
            </a:extLst>
          </p:cNvPr>
          <p:cNvSpPr/>
          <p:nvPr/>
        </p:nvSpPr>
        <p:spPr>
          <a:xfrm>
            <a:off x="3149641" y="5520872"/>
            <a:ext cx="5307422" cy="1180445"/>
          </a:xfrm>
          <a:prstGeom prst="rect">
            <a:avLst/>
          </a:prstGeom>
          <a:solidFill>
            <a:srgbClr val="A1CAA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102896-2E48-0744-A51A-F60B5B6020D2}"/>
              </a:ext>
            </a:extLst>
          </p:cNvPr>
          <p:cNvSpPr/>
          <p:nvPr/>
        </p:nvSpPr>
        <p:spPr>
          <a:xfrm>
            <a:off x="3149641" y="5523753"/>
            <a:ext cx="49941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000" b="1" dirty="0">
                <a:solidFill>
                  <a:srgbClr val="000090"/>
                </a:solidFill>
              </a:rPr>
              <a:t>Tuition Waiver Scheme for Local Research Postgraduate (RPg) Students </a:t>
            </a:r>
            <a:endParaRPr lang="en-HK" sz="2000" dirty="0">
              <a:solidFill>
                <a:srgbClr val="000090"/>
              </a:solidFill>
              <a:effectLst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9CD790A1-0D4B-3343-A024-D717C0EDC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028" y="3463973"/>
            <a:ext cx="2770989" cy="189668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DEAC62E-F0F2-B544-AE6E-AD28EE82E55B}"/>
              </a:ext>
            </a:extLst>
          </p:cNvPr>
          <p:cNvSpPr/>
          <p:nvPr/>
        </p:nvSpPr>
        <p:spPr>
          <a:xfrm>
            <a:off x="2377469" y="3558340"/>
            <a:ext cx="2012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400" b="1" dirty="0">
                <a:solidFill>
                  <a:srgbClr val="284E2C"/>
                </a:solidFill>
              </a:rPr>
              <a:t>University</a:t>
            </a:r>
            <a:endParaRPr lang="en-HK" sz="2400" dirty="0">
              <a:solidFill>
                <a:srgbClr val="284E2C"/>
              </a:solidFill>
            </a:endParaRPr>
          </a:p>
          <a:p>
            <a:r>
              <a:rPr lang="en-HK" sz="2400" b="1" dirty="0">
                <a:solidFill>
                  <a:srgbClr val="284E2C"/>
                </a:solidFill>
              </a:rPr>
              <a:t>Postgraduate </a:t>
            </a:r>
          </a:p>
          <a:p>
            <a:r>
              <a:rPr lang="en-HK" sz="2400" b="1" dirty="0">
                <a:solidFill>
                  <a:srgbClr val="284E2C"/>
                </a:solidFill>
              </a:rPr>
              <a:t>Fellowship </a:t>
            </a:r>
          </a:p>
          <a:p>
            <a:r>
              <a:rPr lang="en-HK" sz="2400" b="1" dirty="0">
                <a:solidFill>
                  <a:srgbClr val="284E2C"/>
                </a:solidFill>
              </a:rPr>
              <a:t>(UPF)</a:t>
            </a:r>
            <a:endParaRPr lang="en-HK" sz="2400" dirty="0">
              <a:solidFill>
                <a:srgbClr val="284E2C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0107FB-D74E-D147-B4B6-02185255E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1422" y="6065692"/>
            <a:ext cx="1764597" cy="636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ED5304-A4CA-7747-B844-F5FECF3D00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05" y="1278147"/>
            <a:ext cx="3500881" cy="21038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3549" y="1863259"/>
            <a:ext cx="282599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84E2C"/>
                </a:solidFill>
              </a:rPr>
              <a:t>HKU Presidential PhD Scholarship (HKU-PS)</a:t>
            </a:r>
            <a:r>
              <a:rPr lang="en-US" b="1" dirty="0">
                <a:solidFill>
                  <a:srgbClr val="284E2C"/>
                </a:solidFill>
              </a:rPr>
              <a:t> 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786C68-3C1C-5048-8943-64FA9C091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0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97"/>
    </mc:Choice>
    <mc:Fallback>
      <p:transition spd="slow" advTm="4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9592" y="260648"/>
            <a:ext cx="8004016" cy="7919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12650" y="260508"/>
            <a:ext cx="7881482" cy="792089"/>
            <a:chOff x="212650" y="260508"/>
            <a:chExt cx="7881482" cy="79208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BED5304-A4CA-7747-B844-F5FECF3D0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9384" r="67709" b="-148"/>
            <a:stretch/>
          </p:blipFill>
          <p:spPr>
            <a:xfrm>
              <a:off x="212650" y="260508"/>
              <a:ext cx="686942" cy="792089"/>
            </a:xfrm>
            <a:prstGeom prst="rect">
              <a:avLst/>
            </a:prstGeom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</p:pic>
        <p:sp>
          <p:nvSpPr>
            <p:cNvPr id="9" name="Rectangle 8"/>
            <p:cNvSpPr/>
            <p:nvPr/>
          </p:nvSpPr>
          <p:spPr>
            <a:xfrm>
              <a:off x="1128375" y="388804"/>
              <a:ext cx="69657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284E2C"/>
                  </a:solidFill>
                </a:rPr>
                <a:t>HKU Presidential PhD Scholarship (HKU-PS) </a:t>
              </a:r>
              <a:endParaRPr lang="en-US" sz="240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456A1E89-DB3D-4C41-88B8-DCC25F3A5B17}"/>
              </a:ext>
            </a:extLst>
          </p:cNvPr>
          <p:cNvSpPr/>
          <p:nvPr/>
        </p:nvSpPr>
        <p:spPr>
          <a:xfrm>
            <a:off x="151063" y="1158817"/>
            <a:ext cx="9074865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200" dirty="0">
                <a:solidFill>
                  <a:srgbClr val="FFFFFF"/>
                </a:solidFill>
              </a:rPr>
              <a:t>The most prestigious package awarded to the brightest candidates applying for the full-time PhD programmes at HKU </a:t>
            </a:r>
            <a:endParaRPr lang="en-HK" sz="2200" dirty="0">
              <a:solidFill>
                <a:schemeClr val="bg1"/>
              </a:solidFill>
            </a:endParaRPr>
          </a:p>
          <a:p>
            <a:endParaRPr lang="en-HK" sz="1600" dirty="0">
              <a:solidFill>
                <a:srgbClr val="FFFF00"/>
              </a:solidFill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Each President’s Scholar will receive a package of:  </a:t>
            </a:r>
          </a:p>
          <a:p>
            <a:r>
              <a:rPr lang="en-HK" sz="2000" dirty="0">
                <a:solidFill>
                  <a:schemeClr val="bg1"/>
                </a:solidFill>
              </a:rPr>
              <a:t>(a) Cash Award to support research and living expenses:</a:t>
            </a:r>
          </a:p>
          <a:p>
            <a:r>
              <a:rPr lang="en-HK" sz="2000" dirty="0">
                <a:solidFill>
                  <a:schemeClr val="bg1"/>
                </a:solidFill>
              </a:rPr>
              <a:t>      </a:t>
            </a:r>
            <a:r>
              <a:rPr lang="en-HK" dirty="0">
                <a:solidFill>
                  <a:schemeClr val="bg1"/>
                </a:solidFill>
              </a:rPr>
              <a:t>HK$40,000 in Year 1; HK$20,000 per year in the remaining normative study period</a:t>
            </a:r>
          </a:p>
          <a:p>
            <a:r>
              <a:rPr lang="en-HK" sz="2000" dirty="0">
                <a:solidFill>
                  <a:schemeClr val="bg1"/>
                </a:solidFill>
              </a:rPr>
              <a:t>(b) Waiver of composition fees for the whole normative study period  </a:t>
            </a:r>
          </a:p>
          <a:p>
            <a:r>
              <a:rPr lang="en-HK" sz="2000" dirty="0">
                <a:solidFill>
                  <a:schemeClr val="bg1"/>
                </a:solidFill>
              </a:rPr>
              <a:t>      (HK$42,100 per year)</a:t>
            </a:r>
          </a:p>
          <a:p>
            <a:r>
              <a:rPr lang="en-HK" sz="2000" dirty="0">
                <a:solidFill>
                  <a:schemeClr val="bg1"/>
                </a:solidFill>
              </a:rPr>
              <a:t>*(c) Postgraduate Scholarship of HK$26,600 per month</a:t>
            </a:r>
          </a:p>
          <a:p>
            <a:r>
              <a:rPr lang="en-HK" sz="2000" dirty="0">
                <a:solidFill>
                  <a:schemeClr val="bg1"/>
                </a:solidFill>
              </a:rPr>
              <a:t>*(d) Conference and Research-related Travel Allowance of HK$13,300 per year</a:t>
            </a:r>
          </a:p>
          <a:p>
            <a:r>
              <a:rPr lang="en-HK" sz="2000" dirty="0">
                <a:solidFill>
                  <a:schemeClr val="bg1"/>
                </a:solidFill>
              </a:rPr>
              <a:t>(e) a guaranteed hall place in Year 1, with possibility of renewal in Year 1,</a:t>
            </a:r>
          </a:p>
          <a:p>
            <a:r>
              <a:rPr lang="en-HK" sz="2000" dirty="0">
                <a:solidFill>
                  <a:schemeClr val="bg1"/>
                </a:solidFill>
              </a:rPr>
              <a:t>     with possibility of renewal in Year 2</a:t>
            </a:r>
          </a:p>
          <a:p>
            <a:r>
              <a:rPr lang="en-HK" sz="2400" dirty="0">
                <a:solidFill>
                  <a:srgbClr val="FFFFFF"/>
                </a:solidFill>
              </a:rPr>
              <a:t> </a:t>
            </a:r>
          </a:p>
          <a:p>
            <a:r>
              <a:rPr lang="en-HK" sz="2000" dirty="0">
                <a:solidFill>
                  <a:srgbClr val="FFFF00"/>
                </a:solidFill>
              </a:rPr>
              <a:t>Full-time PhD applicants who have been nominated by the University to compete for the Hong Kong PhD Fellowship Scheme will be considered for HKU-PS. </a:t>
            </a:r>
          </a:p>
          <a:p>
            <a:r>
              <a:rPr lang="en-HK" sz="2000" dirty="0">
                <a:solidFill>
                  <a:srgbClr val="FFFF00"/>
                </a:solidFill>
              </a:rPr>
              <a:t>Separate application for HKU-PS is not required.</a:t>
            </a:r>
          </a:p>
          <a:p>
            <a:endParaRPr lang="en-HK" sz="2400" dirty="0">
              <a:solidFill>
                <a:srgbClr val="FFFF00"/>
              </a:solidFill>
              <a:effectLst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2650" y="260648"/>
            <a:ext cx="8690958" cy="791949"/>
          </a:xfrm>
          <a:prstGeom prst="rect">
            <a:avLst/>
          </a:prstGeom>
          <a:noFill/>
          <a:ln w="28575" cmpd="sng"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7E46B8-2021-9346-9722-E342BC3BC6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6402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4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98"/>
    </mc:Choice>
    <mc:Fallback>
      <p:transition spd="slow" advTm="7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6A1E89-DB3D-4C41-88B8-DCC25F3A5B17}"/>
              </a:ext>
            </a:extLst>
          </p:cNvPr>
          <p:cNvSpPr/>
          <p:nvPr/>
        </p:nvSpPr>
        <p:spPr>
          <a:xfrm>
            <a:off x="177340" y="966119"/>
            <a:ext cx="9074865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200" dirty="0">
                <a:solidFill>
                  <a:srgbClr val="FFFFFF"/>
                </a:solidFill>
              </a:rPr>
              <a:t>HKPF is established by Hong Kong Research Grants Council </a:t>
            </a:r>
          </a:p>
          <a:p>
            <a:r>
              <a:rPr lang="en-HK" sz="2200" dirty="0">
                <a:solidFill>
                  <a:srgbClr val="FFFFFF"/>
                </a:solidFill>
              </a:rPr>
              <a:t>Awarded to new full-time PhD student with outstanding academic performance and research ability/potential </a:t>
            </a:r>
          </a:p>
          <a:p>
            <a:endParaRPr lang="en-HK" sz="1600" dirty="0">
              <a:solidFill>
                <a:srgbClr val="FFFFFF"/>
              </a:solidFill>
            </a:endParaRPr>
          </a:p>
          <a:p>
            <a:r>
              <a:rPr lang="en-HK" sz="2200" dirty="0">
                <a:solidFill>
                  <a:srgbClr val="FFFFFF"/>
                </a:solidFill>
              </a:rPr>
              <a:t>~300 HKPFs are granted each academic year</a:t>
            </a:r>
          </a:p>
          <a:p>
            <a:endParaRPr lang="en-HK" sz="1600" dirty="0">
              <a:solidFill>
                <a:schemeClr val="bg1"/>
              </a:solidFill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Package provided by the RGC (a period of 3 years)</a:t>
            </a:r>
          </a:p>
          <a:p>
            <a:r>
              <a:rPr lang="en-HK" sz="2000" dirty="0">
                <a:solidFill>
                  <a:schemeClr val="bg1"/>
                </a:solidFill>
              </a:rPr>
              <a:t>Scholarship of HK$26,600 per month</a:t>
            </a:r>
          </a:p>
          <a:p>
            <a:r>
              <a:rPr lang="en-HK" sz="2000" dirty="0">
                <a:solidFill>
                  <a:srgbClr val="FFFFFF"/>
                </a:solidFill>
              </a:rPr>
              <a:t>Conference &amp; research-related travel allowance of HK$13,300</a:t>
            </a:r>
          </a:p>
          <a:p>
            <a:endParaRPr lang="en-HK" sz="1600" dirty="0">
              <a:solidFill>
                <a:schemeClr val="bg1"/>
              </a:solidFill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Additional support from HKU</a:t>
            </a:r>
          </a:p>
          <a:p>
            <a:r>
              <a:rPr lang="en-HK" sz="2000" dirty="0">
                <a:solidFill>
                  <a:schemeClr val="bg1"/>
                </a:solidFill>
              </a:rPr>
              <a:t>HKU Presidential PhD Scholarship (HKU-PS)</a:t>
            </a:r>
          </a:p>
          <a:p>
            <a:endParaRPr lang="en-HK" sz="1600" dirty="0">
              <a:solidFill>
                <a:srgbClr val="FFFF00"/>
              </a:solidFill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Additional support from Faculty of Science, HKU</a:t>
            </a:r>
          </a:p>
          <a:p>
            <a:r>
              <a:rPr lang="en-HK" sz="2000" dirty="0">
                <a:solidFill>
                  <a:srgbClr val="FFFFFF"/>
                </a:solidFill>
              </a:rPr>
              <a:t>Faculty’s Doctoral Entrance Award of HK$15,000 in Yr1 </a:t>
            </a:r>
            <a:endParaRPr lang="en-HK" sz="2400" dirty="0">
              <a:solidFill>
                <a:srgbClr val="FFFF00"/>
              </a:solidFill>
            </a:endParaRPr>
          </a:p>
          <a:p>
            <a:endParaRPr lang="en-HK" sz="1400" dirty="0">
              <a:solidFill>
                <a:srgbClr val="FFFF00"/>
              </a:solidFill>
            </a:endParaRPr>
          </a:p>
          <a:p>
            <a:r>
              <a:rPr lang="en-HK" sz="2200" b="1" dirty="0">
                <a:solidFill>
                  <a:srgbClr val="FFFF00"/>
                </a:solidFill>
              </a:rPr>
              <a:t>Application</a:t>
            </a:r>
          </a:p>
          <a:p>
            <a:r>
              <a:rPr lang="en-HK" sz="2200" dirty="0">
                <a:solidFill>
                  <a:schemeClr val="bg1"/>
                </a:solidFill>
              </a:rPr>
              <a:t>Submit an online application through the RGC system</a:t>
            </a:r>
          </a:p>
          <a:p>
            <a:r>
              <a:rPr lang="en-HK" sz="1600" dirty="0">
                <a:solidFill>
                  <a:srgbClr val="FFFF00"/>
                </a:solidFill>
              </a:rPr>
              <a:t>https://cerg1.ugc.edu.hk/hkpfs/apply.html</a:t>
            </a:r>
          </a:p>
          <a:p>
            <a:endParaRPr lang="en-HK" sz="2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DD00E-5D3B-3B49-961B-0CA92CBFA6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6259"/>
          <a:stretch/>
        </p:blipFill>
        <p:spPr>
          <a:xfrm>
            <a:off x="224813" y="223405"/>
            <a:ext cx="4367335" cy="70860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ECB433-97AF-5E4F-B090-3C0DDA62D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2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63"/>
    </mc:Choice>
    <mc:Fallback>
      <p:transition spd="slow" advTm="127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9592" y="260648"/>
            <a:ext cx="8004016" cy="7919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12650" y="260508"/>
            <a:ext cx="7881482" cy="792089"/>
            <a:chOff x="212650" y="260508"/>
            <a:chExt cx="7881482" cy="7920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ED5304-A4CA-7747-B844-F5FECF3D00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384" r="67709" b="-148"/>
            <a:stretch/>
          </p:blipFill>
          <p:spPr>
            <a:xfrm>
              <a:off x="212650" y="260508"/>
              <a:ext cx="686942" cy="792089"/>
            </a:xfrm>
            <a:prstGeom prst="rect">
              <a:avLst/>
            </a:prstGeom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128375" y="388804"/>
              <a:ext cx="69657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284E2C"/>
                  </a:solidFill>
                </a:rPr>
                <a:t>University Postgraduate Fellowship (UPF) </a:t>
              </a:r>
              <a:endParaRPr lang="en-US" sz="2400" dirty="0"/>
            </a:p>
          </p:txBody>
        </p:sp>
      </p:grpSp>
      <p:sp>
        <p:nvSpPr>
          <p:cNvPr id="2" name="Rectangle 1"/>
          <p:cNvSpPr/>
          <p:nvPr/>
        </p:nvSpPr>
        <p:spPr>
          <a:xfrm>
            <a:off x="212651" y="1193911"/>
            <a:ext cx="893135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200" dirty="0">
                <a:solidFill>
                  <a:srgbClr val="FFFFFF"/>
                </a:solidFill>
              </a:rPr>
              <a:t>A fellowship for full-time PhD applicants </a:t>
            </a:r>
          </a:p>
          <a:p>
            <a:endParaRPr lang="en-HK" sz="1600" dirty="0">
              <a:solidFill>
                <a:srgbClr val="FFFFFF"/>
              </a:solidFill>
            </a:endParaRPr>
          </a:p>
          <a:p>
            <a:r>
              <a:rPr lang="en-HK" sz="2200" dirty="0">
                <a:solidFill>
                  <a:srgbClr val="FFFFFF"/>
                </a:solidFill>
              </a:rPr>
              <a:t>A fellowship is at a total value of HK$70,000 on top of the Postgraduate Scholarship (PGS)</a:t>
            </a:r>
          </a:p>
          <a:p>
            <a:r>
              <a:rPr lang="en-HK" sz="1600" dirty="0">
                <a:solidFill>
                  <a:srgbClr val="FFFFFF"/>
                </a:solidFill>
              </a:rPr>
              <a:t>(Check the box “University Postgraduate Fellowships” in your application)</a:t>
            </a:r>
          </a:p>
          <a:p>
            <a:endParaRPr lang="en-HK" sz="12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2650" y="260648"/>
            <a:ext cx="8690958" cy="791949"/>
          </a:xfrm>
          <a:prstGeom prst="rect">
            <a:avLst/>
          </a:prstGeom>
          <a:noFill/>
          <a:ln w="28575" cmpd="sng">
            <a:solidFill>
              <a:schemeClr val="accent2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9050" cmpd="sng">
                <a:solidFill>
                  <a:schemeClr val="tx1"/>
                </a:solidFill>
              </a:ln>
              <a:noFill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2650" y="3651944"/>
            <a:ext cx="8690958" cy="792089"/>
            <a:chOff x="212650" y="3066467"/>
            <a:chExt cx="8690958" cy="792089"/>
          </a:xfrm>
        </p:grpSpPr>
        <p:sp>
          <p:nvSpPr>
            <p:cNvPr id="22" name="Rectangle 21"/>
            <p:cNvSpPr/>
            <p:nvPr/>
          </p:nvSpPr>
          <p:spPr>
            <a:xfrm>
              <a:off x="899592" y="3066607"/>
              <a:ext cx="8004016" cy="79194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12650" y="3066467"/>
              <a:ext cx="7881482" cy="792089"/>
              <a:chOff x="212650" y="260508"/>
              <a:chExt cx="7881482" cy="79208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BED5304-A4CA-7747-B844-F5FECF3D0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9384" r="67709" b="-148"/>
              <a:stretch/>
            </p:blipFill>
            <p:spPr>
              <a:xfrm>
                <a:off x="212650" y="260508"/>
                <a:ext cx="686942" cy="792089"/>
              </a:xfrm>
              <a:prstGeom prst="rect">
                <a:avLst/>
              </a:prstGeom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1128375" y="388804"/>
                <a:ext cx="696575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rgbClr val="284E2C"/>
                    </a:solidFill>
                  </a:rPr>
                  <a:t>Postgraduate Scholarship (PGS) </a:t>
                </a:r>
                <a:endParaRPr lang="en-US" sz="2400" dirty="0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12650" y="3066467"/>
              <a:ext cx="8690958" cy="791949"/>
            </a:xfrm>
            <a:prstGeom prst="rect">
              <a:avLst/>
            </a:prstGeom>
            <a:noFill/>
            <a:ln w="28575" cmpd="sng">
              <a:solidFill>
                <a:schemeClr val="accent2">
                  <a:lumMod val="20000"/>
                  <a:lumOff val="8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9050" cmpd="sng"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12650" y="4590276"/>
            <a:ext cx="893135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2200" dirty="0">
                <a:solidFill>
                  <a:srgbClr val="FFFFFF"/>
                </a:solidFill>
              </a:rPr>
              <a:t>A scholarship for full-time MPhil and PhD applicants</a:t>
            </a:r>
          </a:p>
          <a:p>
            <a:endParaRPr lang="en-HK" sz="1600" dirty="0">
              <a:solidFill>
                <a:srgbClr val="FFFFFF"/>
              </a:solidFill>
            </a:endParaRPr>
          </a:p>
          <a:p>
            <a:r>
              <a:rPr lang="en-HK" sz="2200" dirty="0">
                <a:solidFill>
                  <a:srgbClr val="FFFFFF"/>
                </a:solidFill>
              </a:rPr>
              <a:t>HK$18,030 per month (and HK$18,520 per month for PhD students whose probationary candidate has been confirmed</a:t>
            </a:r>
          </a:p>
          <a:p>
            <a:r>
              <a:rPr lang="en-HK" sz="1600" dirty="0">
                <a:solidFill>
                  <a:srgbClr val="FFFFFF"/>
                </a:solidFill>
              </a:rPr>
              <a:t>(Check the box “Postgraduate Scholarship” in your application)</a:t>
            </a:r>
          </a:p>
          <a:p>
            <a:endParaRPr lang="en-HK" sz="2200" dirty="0">
              <a:solidFill>
                <a:srgbClr val="FFFFFF"/>
              </a:solidFill>
            </a:endParaRPr>
          </a:p>
          <a:p>
            <a:endParaRPr lang="en-HK" sz="22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4FEE9A3-0A29-6F46-85A5-320E07299E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22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05"/>
    </mc:Choice>
    <mc:Fallback>
      <p:transition spd="slow" advTm="63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E22CF6-19C9-594B-8304-7193F07E6152}"/>
              </a:ext>
            </a:extLst>
          </p:cNvPr>
          <p:cNvSpPr/>
          <p:nvPr/>
        </p:nvSpPr>
        <p:spPr>
          <a:xfrm>
            <a:off x="3432132" y="1329032"/>
            <a:ext cx="2427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HK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Tuition Fee</a:t>
            </a:r>
            <a:r>
              <a:rPr lang="en-HK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</a:rPr>
              <a:t> </a:t>
            </a:r>
            <a:endParaRPr lang="en-HK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BA5A32-7491-8943-BA27-1EF0FE53D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4311"/>
              </p:ext>
            </p:extLst>
          </p:nvPr>
        </p:nvGraphicFramePr>
        <p:xfrm>
          <a:off x="1664138" y="2207172"/>
          <a:ext cx="6166070" cy="26643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08790">
                  <a:extLst>
                    <a:ext uri="{9D8B030D-6E8A-4147-A177-3AD203B41FA5}">
                      <a16:colId xmlns:a16="http://schemas.microsoft.com/office/drawing/2014/main" val="1862926498"/>
                    </a:ext>
                  </a:extLst>
                </a:gridCol>
                <a:gridCol w="3957280">
                  <a:extLst>
                    <a:ext uri="{9D8B030D-6E8A-4147-A177-3AD203B41FA5}">
                      <a16:colId xmlns:a16="http://schemas.microsoft.com/office/drawing/2014/main" val="2803334537"/>
                    </a:ext>
                  </a:extLst>
                </a:gridCol>
              </a:tblGrid>
              <a:tr h="799953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Study Mode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Tuition fee* (per year)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653140"/>
                  </a:ext>
                </a:extLst>
              </a:tr>
              <a:tr h="93220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Full-time</a:t>
                      </a:r>
                    </a:p>
                  </a:txBody>
                  <a:tcPr>
                    <a:solidFill>
                      <a:srgbClr val="B3FF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HK$42,100</a:t>
                      </a:r>
                    </a:p>
                  </a:txBody>
                  <a:tcPr>
                    <a:solidFill>
                      <a:srgbClr val="B3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445057"/>
                  </a:ext>
                </a:extLst>
              </a:tr>
              <a:tr h="932209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Part-time </a:t>
                      </a:r>
                    </a:p>
                  </a:txBody>
                  <a:tcPr>
                    <a:solidFill>
                      <a:srgbClr val="B3FFB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HK$63,000</a:t>
                      </a:r>
                    </a:p>
                  </a:txBody>
                  <a:tcPr>
                    <a:solidFill>
                      <a:srgbClr val="B3FF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10052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9AEAB5B-F35F-614B-8C42-FB0EC2EF55E3}"/>
              </a:ext>
            </a:extLst>
          </p:cNvPr>
          <p:cNvSpPr/>
          <p:nvPr/>
        </p:nvSpPr>
        <p:spPr>
          <a:xfrm>
            <a:off x="1486202" y="409376"/>
            <a:ext cx="61237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3200" b="1" dirty="0">
                <a:solidFill>
                  <a:srgbClr val="FFFF00"/>
                </a:solidFill>
              </a:rPr>
              <a:t>MPhil</a:t>
            </a:r>
            <a:r>
              <a:rPr lang="en-HK" sz="3200" b="1" dirty="0">
                <a:solidFill>
                  <a:srgbClr val="FF0000"/>
                </a:solidFill>
              </a:rPr>
              <a:t> </a:t>
            </a:r>
            <a:r>
              <a:rPr lang="en-HK" sz="3200" b="1" dirty="0">
                <a:solidFill>
                  <a:srgbClr val="FFFF00"/>
                </a:solidFill>
              </a:rPr>
              <a:t>and PhD Studies @ HKU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B9540-B902-A448-ABA6-DC9D53725E1D}"/>
              </a:ext>
            </a:extLst>
          </p:cNvPr>
          <p:cNvSpPr txBox="1"/>
          <p:nvPr/>
        </p:nvSpPr>
        <p:spPr>
          <a:xfrm>
            <a:off x="1664138" y="4941889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 Subject to revision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A3DE3C1-E11D-124F-83C5-638740D0B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6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26"/>
    </mc:Choice>
    <mc:Fallback>
      <p:transition spd="slow" advTm="2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1000"/>
                <a:satMod val="400000"/>
              </a:schemeClr>
              <a:schemeClr val="bg2">
                <a:tint val="50000"/>
                <a:satMod val="45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39000" contrast="11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145274-06B9-5D43-91E3-8772C8BF2FDF}"/>
              </a:ext>
            </a:extLst>
          </p:cNvPr>
          <p:cNvSpPr/>
          <p:nvPr/>
        </p:nvSpPr>
        <p:spPr>
          <a:xfrm>
            <a:off x="138101" y="1807467"/>
            <a:ext cx="518820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HK" sz="2800" b="1" dirty="0"/>
            </a:br>
            <a:r>
              <a:rPr lang="en-HK" sz="2400" b="1" dirty="0">
                <a:solidFill>
                  <a:srgbClr val="FFFF00"/>
                </a:solidFill>
              </a:rPr>
              <a:t>Full time non-local RPg students </a:t>
            </a:r>
          </a:p>
          <a:p>
            <a:r>
              <a:rPr lang="en-HK" sz="2200" dirty="0">
                <a:solidFill>
                  <a:schemeClr val="bg1"/>
                </a:solidFill>
              </a:rPr>
              <a:t>A guaranteed hall place in Year 1</a:t>
            </a:r>
            <a:r>
              <a:rPr lang="en-HK" sz="2400" b="1" dirty="0">
                <a:solidFill>
                  <a:srgbClr val="FFFF00"/>
                </a:solidFill>
              </a:rPr>
              <a:t> </a:t>
            </a:r>
            <a:r>
              <a:rPr lang="en-HK" sz="2400" b="1" dirty="0">
                <a:solidFill>
                  <a:schemeClr val="bg1"/>
                </a:solidFill>
              </a:rPr>
              <a:t> </a:t>
            </a:r>
            <a:br>
              <a:rPr lang="en-HK" sz="2800" b="1" dirty="0"/>
            </a:br>
            <a:endParaRPr lang="en-HK" sz="2800" b="1" dirty="0"/>
          </a:p>
          <a:p>
            <a:endParaRPr lang="en-HK" sz="2800" b="1" dirty="0"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04A8C1-3EA8-9D42-A820-A57D464FFA8A}"/>
              </a:ext>
            </a:extLst>
          </p:cNvPr>
          <p:cNvSpPr/>
          <p:nvPr/>
        </p:nvSpPr>
        <p:spPr>
          <a:xfrm>
            <a:off x="138101" y="706124"/>
            <a:ext cx="42724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HK" sz="3200" b="1" dirty="0">
              <a:solidFill>
                <a:srgbClr val="FFFF00"/>
              </a:solidFill>
            </a:endParaRPr>
          </a:p>
          <a:p>
            <a:r>
              <a:rPr lang="en-HK" sz="3200" b="1" dirty="0">
                <a:solidFill>
                  <a:srgbClr val="FFFF00"/>
                </a:solidFill>
              </a:rPr>
              <a:t>Accommodation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A18065-FF5D-064D-B5E5-84F9EFA1D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435" y="2187841"/>
            <a:ext cx="3815255" cy="25435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CEB5D76-1F57-F24F-B014-9A1D0A848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0"/>
    </mc:Choice>
    <mc:Fallback>
      <p:transition spd="slow" advTm="14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3698</TotalTime>
  <Words>878</Words>
  <Application>Microsoft Macintosh PowerPoint</Application>
  <PresentationFormat>On-screen Show (4:3)</PresentationFormat>
  <Paragraphs>164</Paragraphs>
  <Slides>12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Book Antiqua</vt:lpstr>
      <vt:lpstr>Calibri</vt:lpstr>
      <vt:lpstr>Wingdings 2</vt:lpstr>
      <vt:lpstr>Pixel</vt:lpstr>
      <vt:lpstr>4_Pixel</vt:lpstr>
      <vt:lpstr>1_Pixel</vt:lpstr>
      <vt:lpstr>3_Pixel</vt:lpstr>
      <vt:lpstr>5_Pixel</vt:lpstr>
      <vt:lpstr>6_Pixel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Wing Yee Lui</dc:creator>
  <cp:lastModifiedBy>Wing-Yee Lui</cp:lastModifiedBy>
  <cp:revision>201</cp:revision>
  <cp:lastPrinted>2017-11-15T06:34:33Z</cp:lastPrinted>
  <dcterms:created xsi:type="dcterms:W3CDTF">2017-11-07T09:15:23Z</dcterms:created>
  <dcterms:modified xsi:type="dcterms:W3CDTF">2020-09-30T10:33:19Z</dcterms:modified>
</cp:coreProperties>
</file>